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503" r:id="rId2"/>
    <p:sldId id="449" r:id="rId3"/>
    <p:sldId id="507" r:id="rId4"/>
    <p:sldId id="446" r:id="rId5"/>
    <p:sldId id="544" r:id="rId6"/>
    <p:sldId id="545" r:id="rId7"/>
    <p:sldId id="546" r:id="rId8"/>
    <p:sldId id="468" r:id="rId9"/>
    <p:sldId id="508" r:id="rId10"/>
    <p:sldId id="509" r:id="rId11"/>
    <p:sldId id="488" r:id="rId12"/>
    <p:sldId id="514" r:id="rId13"/>
    <p:sldId id="517" r:id="rId14"/>
    <p:sldId id="518" r:id="rId15"/>
    <p:sldId id="513" r:id="rId16"/>
    <p:sldId id="515" r:id="rId17"/>
    <p:sldId id="441" r:id="rId18"/>
    <p:sldId id="464" r:id="rId19"/>
    <p:sldId id="483" r:id="rId20"/>
    <p:sldId id="548" r:id="rId21"/>
    <p:sldId id="492" r:id="rId22"/>
    <p:sldId id="496" r:id="rId23"/>
    <p:sldId id="452" r:id="rId24"/>
    <p:sldId id="463" r:id="rId25"/>
    <p:sldId id="549" r:id="rId26"/>
    <p:sldId id="498" r:id="rId27"/>
    <p:sldId id="547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E0E2D0"/>
    <a:srgbClr val="FF3B3B"/>
    <a:srgbClr val="A167B2"/>
    <a:srgbClr val="DDDDDD"/>
    <a:srgbClr val="FFCCCC"/>
    <a:srgbClr val="5F5F5F"/>
    <a:srgbClr val="7F7F7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549E2-E8A5-4D2E-8A40-ACD3D7015C5E}" v="1683" dt="2022-06-08T21:08:13.6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2" autoAdjust="0"/>
    <p:restoredTop sz="94849" autoAdjust="0"/>
  </p:normalViewPr>
  <p:slideViewPr>
    <p:cSldViewPr snapToGrid="0" snapToObjects="1">
      <p:cViewPr varScale="1">
        <p:scale>
          <a:sx n="165" d="100"/>
          <a:sy n="165" d="100"/>
        </p:scale>
        <p:origin x="104" y="180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-1828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7795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191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20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3334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5323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715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968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974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512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55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028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606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694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– Magnetosheath Jets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SSPM 2022 – Umea, Sweden |</a:t>
            </a:r>
            <a:r>
              <a:rPr lang="en-US" sz="1300" baseline="0" dirty="0">
                <a:solidFill>
                  <a:srgbClr val="5F5F5F"/>
                </a:solidFill>
              </a:rPr>
              <a:t> 09/06/22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22/06/2022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4-018-0516-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290223"/>
            <a:ext cx="6974980" cy="65044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Magnetosheath Jets</a:t>
            </a:r>
            <a:br>
              <a:rPr lang="en-US" dirty="0"/>
            </a:br>
            <a:r>
              <a:rPr lang="en-US" dirty="0"/>
              <a:t>using MMS</a:t>
            </a:r>
            <a:br>
              <a:rPr lang="en-US" dirty="0"/>
            </a:b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/>
              <a:t>Savvas Raptis</a:t>
            </a:r>
            <a:r>
              <a:rPr lang="nl-BE" sz="2200" b="1" dirty="0"/>
              <a:t/>
            </a:r>
            <a:br>
              <a:rPr lang="nl-BE" sz="2200" b="1" dirty="0"/>
            </a:br>
            <a:r>
              <a:rPr lang="nl-BE" sz="2200" b="1" dirty="0"/>
              <a:t/>
            </a:r>
            <a:br>
              <a:rPr lang="nl-BE" sz="2200" b="1" dirty="0"/>
            </a:br>
            <a:r>
              <a:rPr lang="en-US" sz="1800" dirty="0"/>
              <a:t>Division of Space and Plasma Physics</a:t>
            </a:r>
            <a:br>
              <a:rPr lang="en-US" sz="1800" dirty="0"/>
            </a:br>
            <a:r>
              <a:rPr lang="en-US" sz="1800" dirty="0"/>
              <a:t>KTH Royal Institute of Technology, Stockholm, Sweden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Swedish Space Plasma Meeting 2022</a:t>
            </a:r>
            <a:br>
              <a:rPr lang="en-US" sz="2000" dirty="0"/>
            </a:br>
            <a:r>
              <a:rPr lang="en-US" sz="2000" dirty="0"/>
              <a:t>Umea, Sweden</a:t>
            </a:r>
            <a:br>
              <a:rPr lang="en-US" sz="2000" dirty="0"/>
            </a:br>
            <a:r>
              <a:rPr lang="en-US" sz="2000" dirty="0"/>
              <a:t>09/06/2022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7" y="1151275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are these jets created (</a:t>
            </a:r>
            <a:r>
              <a:rPr lang="en-US" dirty="0" err="1"/>
              <a:t>Qpar</a:t>
            </a:r>
            <a:r>
              <a:rPr lang="en-US" dirty="0"/>
              <a:t>/Boundary) ?</a:t>
            </a:r>
            <a:endParaRPr lang="sv-S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59990" y="903520"/>
            <a:ext cx="36026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77999" y="903520"/>
            <a:ext cx="100101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030" y="10819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Shock ripples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941" y="105877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SW discontinuities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9201" y="1077178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Foreshock Structures &amp; Reformation</a:t>
            </a:r>
            <a:endParaRPr lang="sv-SE" u="sng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258" y="2615398"/>
            <a:ext cx="3895162" cy="2272456"/>
          </a:xfrm>
          <a:prstGeom prst="rect">
            <a:avLst/>
          </a:prstGeom>
        </p:spPr>
      </p:pic>
      <p:pic>
        <p:nvPicPr>
          <p:cNvPr id="14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140" y="2161379"/>
            <a:ext cx="3001690" cy="28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79585" y="6416249"/>
            <a:ext cx="17813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Hietala</a:t>
            </a:r>
            <a:r>
              <a:rPr lang="en-US" sz="900" dirty="0">
                <a:solidFill>
                  <a:srgbClr val="000000"/>
                </a:solidFill>
              </a:rPr>
              <a:t> et al. (</a:t>
            </a:r>
            <a:r>
              <a:rPr lang="el-GR" sz="900" dirty="0">
                <a:solidFill>
                  <a:srgbClr val="000000"/>
                </a:solidFill>
              </a:rPr>
              <a:t>2009,</a:t>
            </a:r>
            <a:r>
              <a:rPr lang="en-US" sz="900" dirty="0">
                <a:solidFill>
                  <a:srgbClr val="000000"/>
                </a:solidFill>
              </a:rPr>
              <a:t>2012)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3390" y="6408369"/>
            <a:ext cx="1257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Archer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59201" y="6408369"/>
            <a:ext cx="33398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Karlsson et al.(2015), </a:t>
            </a:r>
            <a:r>
              <a:rPr lang="en-US" sz="900" dirty="0" err="1">
                <a:solidFill>
                  <a:srgbClr val="000000"/>
                </a:solidFill>
              </a:rPr>
              <a:t>Suni</a:t>
            </a:r>
            <a:r>
              <a:rPr lang="en-US" sz="900" dirty="0">
                <a:solidFill>
                  <a:srgbClr val="000000"/>
                </a:solidFill>
              </a:rPr>
              <a:t> et al. (2021), Raptis et al. (2022)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9B6AD-7BF3-4E44-9B20-409F4D1C5DAD}"/>
              </a:ext>
            </a:extLst>
          </p:cNvPr>
          <p:cNvSpPr txBox="1"/>
          <p:nvPr/>
        </p:nvSpPr>
        <p:spPr>
          <a:xfrm>
            <a:off x="305802" y="5234734"/>
            <a:ext cx="32537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SW </a:t>
            </a:r>
            <a:r>
              <a:rPr lang="en-US" sz="15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sz="1500" dirty="0">
                <a:solidFill>
                  <a:srgbClr val="000000"/>
                </a:solidFill>
              </a:rPr>
              <a:t> locally inclined part of the bow shock </a:t>
            </a:r>
            <a:r>
              <a:rPr lang="en-US" sz="15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rgbClr val="000000"/>
                </a:solidFill>
              </a:rPr>
              <a:t>less deceleration and heating</a:t>
            </a:r>
            <a:endParaRPr lang="LID4096" sz="1500" dirty="0">
              <a:solidFill>
                <a:srgbClr val="0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43A8C4-76B6-E991-D24B-04AAE289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679" y="2236395"/>
            <a:ext cx="3872561" cy="30304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0C3302-F1DF-75B6-13FD-B33F6F688F48}"/>
              </a:ext>
            </a:extLst>
          </p:cNvPr>
          <p:cNvSpPr txBox="1"/>
          <p:nvPr/>
        </p:nvSpPr>
        <p:spPr>
          <a:xfrm>
            <a:off x="4410123" y="5255696"/>
            <a:ext cx="3253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RD </a:t>
            </a:r>
            <a:r>
              <a:rPr lang="en-US" sz="1500" dirty="0">
                <a:solidFill>
                  <a:srgbClr val="000000"/>
                </a:solidFill>
                <a:sym typeface="Wingdings" panose="05000000000000000000" pitchFamily="2" charset="2"/>
              </a:rPr>
              <a:t> Change in Foreshock position  Pressure pulses</a:t>
            </a:r>
            <a:endParaRPr lang="LID4096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7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/>
          <a:lstStyle/>
          <a:p>
            <a:pPr algn="ctr"/>
            <a:r>
              <a:rPr lang="en-US" dirty="0"/>
              <a:t>Shock Reformation &amp; Magnetosheath Jets</a:t>
            </a:r>
            <a:endParaRPr lang="sv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5DCA3-8D1C-0BBE-3032-E28B22F85035}"/>
              </a:ext>
            </a:extLst>
          </p:cNvPr>
          <p:cNvSpPr/>
          <p:nvPr/>
        </p:nvSpPr>
        <p:spPr>
          <a:xfrm>
            <a:off x="0" y="6286884"/>
            <a:ext cx="6428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Raptis, S., Karlsson, T., </a:t>
            </a:r>
            <a:r>
              <a:rPr lang="en-US" sz="900" dirty="0" err="1">
                <a:solidFill>
                  <a:srgbClr val="000000"/>
                </a:solidFill>
              </a:rPr>
              <a:t>Vaivads</a:t>
            </a:r>
            <a:r>
              <a:rPr lang="en-US" sz="900" dirty="0">
                <a:solidFill>
                  <a:srgbClr val="000000"/>
                </a:solidFill>
              </a:rPr>
              <a:t>, A. et al. Downstream high-speed plasma jet generation as a direct consequence of shock reformation. Nature Communications 13, 598 (2022). https://doi.org/10.1038/s41467-022-28110-4</a:t>
            </a:r>
            <a:endParaRPr lang="sv-SE" sz="900" dirty="0">
              <a:solidFill>
                <a:srgbClr val="000000"/>
              </a:solidFill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05D056D4-C7E7-DD4A-D5D8-8A5EAED4E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15" y="1097242"/>
            <a:ext cx="6628571" cy="384504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9BA8B2-6AD9-C9DB-8275-CFBF4080B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304997"/>
              </p:ext>
            </p:extLst>
          </p:nvPr>
        </p:nvGraphicFramePr>
        <p:xfrm>
          <a:off x="4695838" y="4942285"/>
          <a:ext cx="4279268" cy="103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Εικόνα Bitmap" r:id="rId5" imgW="10382400" imgH="2514600" progId="Paint.Picture">
                  <p:embed/>
                </p:oleObj>
              </mc:Choice>
              <mc:Fallback>
                <p:oleObj name="Εικόνα Bitmap" r:id="rId5" imgW="10382400" imgH="251460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9BA8B2-6AD9-C9DB-8275-CFBF4080B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95838" y="4942285"/>
                        <a:ext cx="4279268" cy="1036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13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Recent Results</a:t>
            </a:r>
          </a:p>
          <a:p>
            <a:pPr marL="0" indent="0" algn="ctr">
              <a:buNone/>
            </a:pPr>
            <a:r>
              <a:rPr lang="en-US" sz="1500" dirty="0"/>
              <a:t>MMS</a:t>
            </a:r>
            <a:r>
              <a:rPr lang="en-US" sz="1500" dirty="0">
                <a:solidFill>
                  <a:srgbClr val="E0E2D0"/>
                </a:solidFill>
              </a:rPr>
              <a:t> | Schematic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EF880-65C5-1CFA-7974-FFEB50DF45B6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Raptis, Karlsson, et al,. 2022 | (Ongoing)</a:t>
            </a:r>
          </a:p>
        </p:txBody>
      </p:sp>
    </p:spTree>
    <p:extLst>
      <p:ext uri="{BB962C8B-B14F-4D97-AF65-F5344CB8AC3E}">
        <p14:creationId xmlns:p14="http://schemas.microsoft.com/office/powerpoint/2010/main" val="318318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Qpar</a:t>
            </a:r>
            <a:r>
              <a:rPr lang="en-US" dirty="0"/>
              <a:t> Magnetosheath jet – Fast data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38896-5A3C-AF7D-B368-6F4E292F4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04" y="1079331"/>
            <a:ext cx="4469592" cy="5360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5A6BB8-31CD-76E1-9B28-A558B4DAA9AC}"/>
                  </a:ext>
                </a:extLst>
              </p:cNvPr>
              <p:cNvSpPr txBox="1"/>
              <p:nvPr/>
            </p:nvSpPr>
            <p:spPr>
              <a:xfrm>
                <a:off x="9176362" y="1857886"/>
                <a:ext cx="2170787" cy="2330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Magnetosheath Jet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|↑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&gt;2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5A6BB8-31CD-76E1-9B28-A558B4DA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362" y="1857886"/>
                <a:ext cx="2170787" cy="2330253"/>
              </a:xfrm>
              <a:prstGeom prst="rect">
                <a:avLst/>
              </a:prstGeom>
              <a:blipFill>
                <a:blip r:embed="rId4"/>
                <a:stretch>
                  <a:fillRect l="-1404" t="-1571" r="-14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FC87BE9-74D5-13E1-0E62-B0C3CFCFF2EF}"/>
              </a:ext>
            </a:extLst>
          </p:cNvPr>
          <p:cNvSpPr txBox="1"/>
          <p:nvPr/>
        </p:nvSpPr>
        <p:spPr>
          <a:xfrm>
            <a:off x="208449" y="1857886"/>
            <a:ext cx="33329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err="1">
                <a:solidFill>
                  <a:srgbClr val="000000"/>
                </a:solidFill>
              </a:rPr>
              <a:t>Qpar</a:t>
            </a:r>
            <a:r>
              <a:rPr lang="en-US" u="sng" dirty="0">
                <a:solidFill>
                  <a:srgbClr val="000000"/>
                </a:solidFill>
              </a:rPr>
              <a:t> Magnetosheath: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High energy 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Low temperature anisotropy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High </a:t>
            </a: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dirty="0">
                <a:solidFill>
                  <a:srgbClr val="000000"/>
                </a:solidFill>
              </a:rPr>
              <a:t> Variance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36B55-F4F9-7613-36C2-26247F615416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Raptis, Karlsson, et al,. 2022 | (Ongoing)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17A907-2C59-B732-4294-7A1B00834530}"/>
              </a:ext>
            </a:extLst>
          </p:cNvPr>
          <p:cNvSpPr/>
          <p:nvPr/>
        </p:nvSpPr>
        <p:spPr>
          <a:xfrm>
            <a:off x="4603805" y="1240403"/>
            <a:ext cx="1129085" cy="4794637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ADE66-B672-AB32-3F30-6DAAA90CFB94}"/>
              </a:ext>
            </a:extLst>
          </p:cNvPr>
          <p:cNvSpPr/>
          <p:nvPr/>
        </p:nvSpPr>
        <p:spPr>
          <a:xfrm>
            <a:off x="6459112" y="1240403"/>
            <a:ext cx="1129085" cy="4794637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51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Qpar</a:t>
            </a:r>
            <a:r>
              <a:rPr lang="en-US" dirty="0"/>
              <a:t> Magnetosheath jet – Burst data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94DF5-70AC-3721-5A3A-ED2AFC46F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32" y="888521"/>
            <a:ext cx="9144682" cy="5523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/>
              <p:nvPr/>
            </p:nvSpPr>
            <p:spPr>
              <a:xfrm>
                <a:off x="67112" y="1510018"/>
                <a:ext cx="2773620" cy="2372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Areas of Interest</a:t>
                </a:r>
              </a:p>
              <a:p>
                <a:pPr algn="ctr"/>
                <a:endParaRPr lang="en-US" sz="1500" u="sng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000000"/>
                    </a:solidFill>
                  </a:rPr>
                  <a:t>Pre jet = Typical MSH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rgbClr val="000000"/>
                    </a:solidFill>
                  </a:rPr>
                  <a:t> peak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m:rPr>
                        <m:sty m:val="p"/>
                      </m:rP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500" dirty="0">
                    <a:solidFill>
                      <a:srgbClr val="000000"/>
                    </a:solidFill>
                  </a:rPr>
                  <a:t> peak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000000"/>
                    </a:solidFill>
                  </a:rPr>
                  <a:t>Post jet = atypical MSH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LID409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" y="1510018"/>
                <a:ext cx="2773620" cy="2372637"/>
              </a:xfrm>
              <a:prstGeom prst="rect">
                <a:avLst/>
              </a:prstGeom>
              <a:blipFill>
                <a:blip r:embed="rId4"/>
                <a:stretch>
                  <a:fillRect l="-659" t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216540-8C50-0CA4-BECC-7A1EA12D7A77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Raptis, Karlsson, et al,. 2022 | (Ongoing)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58DD12-7825-4B11-39DA-0A02C0C459C9}"/>
              </a:ext>
            </a:extLst>
          </p:cNvPr>
          <p:cNvCxnSpPr/>
          <p:nvPr/>
        </p:nvCxnSpPr>
        <p:spPr>
          <a:xfrm>
            <a:off x="8189843" y="3882655"/>
            <a:ext cx="3919994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31D7D2-2460-D8D3-2C34-C6BBA65AC1B0}"/>
              </a:ext>
            </a:extLst>
          </p:cNvPr>
          <p:cNvCxnSpPr>
            <a:cxnSpLocks/>
          </p:cNvCxnSpPr>
          <p:nvPr/>
        </p:nvCxnSpPr>
        <p:spPr>
          <a:xfrm>
            <a:off x="8612587" y="1522989"/>
            <a:ext cx="0" cy="4719331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553D24-B396-657D-33E6-604EB47198DC}"/>
                  </a:ext>
                </a:extLst>
              </p:cNvPr>
              <p:cNvSpPr txBox="1"/>
              <p:nvPr/>
            </p:nvSpPr>
            <p:spPr>
              <a:xfrm>
                <a:off x="8243184" y="2511670"/>
                <a:ext cx="3160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553D24-B396-657D-33E6-604EB471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184" y="2511670"/>
                <a:ext cx="316063" cy="369332"/>
              </a:xfrm>
              <a:prstGeom prst="rect">
                <a:avLst/>
              </a:prstGeom>
              <a:blipFill>
                <a:blip r:embed="rId5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BF729-3223-6336-E3B7-FA36CBC180C7}"/>
                  </a:ext>
                </a:extLst>
              </p:cNvPr>
              <p:cNvSpPr txBox="1"/>
              <p:nvPr/>
            </p:nvSpPr>
            <p:spPr>
              <a:xfrm>
                <a:off x="8237552" y="4867340"/>
                <a:ext cx="3160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BF729-3223-6336-E3B7-FA36CBC18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552" y="4867340"/>
                <a:ext cx="316063" cy="369332"/>
              </a:xfrm>
              <a:prstGeom prst="rect">
                <a:avLst/>
              </a:prstGeom>
              <a:blipFill>
                <a:blip r:embed="rId6"/>
                <a:stretch>
                  <a:fillRect r="-576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50058F-5F65-95A7-F9F6-49189621702B}"/>
                  </a:ext>
                </a:extLst>
              </p:cNvPr>
              <p:cNvSpPr txBox="1"/>
              <p:nvPr/>
            </p:nvSpPr>
            <p:spPr>
              <a:xfrm>
                <a:off x="4865205" y="689844"/>
                <a:ext cx="3160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50058F-5F65-95A7-F9F6-491896217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05" y="689844"/>
                <a:ext cx="316063" cy="369332"/>
              </a:xfrm>
              <a:prstGeom prst="rect">
                <a:avLst/>
              </a:prstGeom>
              <a:blipFill>
                <a:blip r:embed="rId7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F8ECE5-ABB4-C552-8BCF-5EC1F79A235A}"/>
                  </a:ext>
                </a:extLst>
              </p:cNvPr>
              <p:cNvSpPr txBox="1"/>
              <p:nvPr/>
            </p:nvSpPr>
            <p:spPr>
              <a:xfrm>
                <a:off x="5333668" y="703855"/>
                <a:ext cx="3160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F8ECE5-ABB4-C552-8BCF-5EC1F79A2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668" y="703855"/>
                <a:ext cx="316063" cy="369332"/>
              </a:xfrm>
              <a:prstGeom prst="rect">
                <a:avLst/>
              </a:prstGeom>
              <a:blipFill>
                <a:blip r:embed="rId8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A34A56B-97DF-E420-5003-F84FF7E6CA0E}"/>
              </a:ext>
            </a:extLst>
          </p:cNvPr>
          <p:cNvSpPr/>
          <p:nvPr/>
        </p:nvSpPr>
        <p:spPr>
          <a:xfrm>
            <a:off x="3437615" y="1174842"/>
            <a:ext cx="1129085" cy="4929624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4B6C3-9111-79F9-3CD4-C6C67929052B}"/>
              </a:ext>
            </a:extLst>
          </p:cNvPr>
          <p:cNvSpPr/>
          <p:nvPr/>
        </p:nvSpPr>
        <p:spPr>
          <a:xfrm>
            <a:off x="4864725" y="1185372"/>
            <a:ext cx="375035" cy="4929624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D0AD68-9B6D-4E2C-DDA3-666258655CAB}"/>
              </a:ext>
            </a:extLst>
          </p:cNvPr>
          <p:cNvSpPr/>
          <p:nvPr/>
        </p:nvSpPr>
        <p:spPr>
          <a:xfrm>
            <a:off x="5391828" y="1165591"/>
            <a:ext cx="375035" cy="4929624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9C45CF-A5F0-51A7-1DE6-678E6D54D33D}"/>
              </a:ext>
            </a:extLst>
          </p:cNvPr>
          <p:cNvSpPr/>
          <p:nvPr/>
        </p:nvSpPr>
        <p:spPr>
          <a:xfrm>
            <a:off x="5916030" y="1165591"/>
            <a:ext cx="1129085" cy="4929624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0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Recent Results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rgbClr val="E0E2D0"/>
                </a:solidFill>
              </a:rPr>
              <a:t>MMS | </a:t>
            </a:r>
            <a:r>
              <a:rPr lang="en-US" sz="1500" dirty="0"/>
              <a:t>Schematic</a:t>
            </a:r>
            <a:endParaRPr lang="en-US" sz="1500" dirty="0">
              <a:solidFill>
                <a:srgbClr val="E0E2D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B0CD6-1CDE-91EA-F3BE-CE5EB9D328A7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Raptis, Karlsson, et al,. 2022 | (Ongoing)</a:t>
            </a:r>
          </a:p>
        </p:txBody>
      </p:sp>
    </p:spTree>
    <p:extLst>
      <p:ext uri="{BB962C8B-B14F-4D97-AF65-F5344CB8AC3E}">
        <p14:creationId xmlns:p14="http://schemas.microsoft.com/office/powerpoint/2010/main" val="81783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3481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Jet evolution in </a:t>
            </a:r>
            <a:r>
              <a:rPr lang="en-US" dirty="0" err="1"/>
              <a:t>Qpar</a:t>
            </a:r>
            <a:r>
              <a:rPr lang="en-US" dirty="0"/>
              <a:t> Magnetosheath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5A4B8-8945-DE1C-0900-A3B9792D3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1" y="419449"/>
            <a:ext cx="10670958" cy="6091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F8368-C107-CA30-F142-32B796D0D3C6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Raptis, Karlsson, et al,. 2022 | (Ongoing)</a:t>
            </a:r>
          </a:p>
        </p:txBody>
      </p:sp>
    </p:spTree>
    <p:extLst>
      <p:ext uri="{BB962C8B-B14F-4D97-AF65-F5344CB8AC3E}">
        <p14:creationId xmlns:p14="http://schemas.microsoft.com/office/powerpoint/2010/main" val="95935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76000" y="820726"/>
                <a:ext cx="11041200" cy="579028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1600" u="sng" dirty="0"/>
                  <a:t>Main points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(A) </a:t>
                </a:r>
              </a:p>
              <a:p>
                <a:pPr marL="0" indent="0">
                  <a:buNone/>
                </a:pPr>
                <a:r>
                  <a:rPr lang="en-US" sz="1600" dirty="0"/>
                  <a:t>Jets = “Umbrella” term = Many different phenomena can cause downstream </a:t>
                </a:r>
                <a:r>
                  <a:rPr lang="en-US" sz="1600" dirty="0">
                    <a:solidFill>
                      <a:srgbClr val="00B0F0"/>
                    </a:solidFill>
                  </a:rPr>
                  <a:t>density</a:t>
                </a:r>
                <a:r>
                  <a:rPr lang="en-US" sz="1600" dirty="0"/>
                  <a:t> and/or </a:t>
                </a:r>
                <a:r>
                  <a:rPr lang="en-US" sz="1600" dirty="0">
                    <a:solidFill>
                      <a:srgbClr val="FF0000"/>
                    </a:solidFill>
                  </a:rPr>
                  <a:t>velocity</a:t>
                </a:r>
                <a:r>
                  <a:rPr lang="en-US" sz="1600" dirty="0"/>
                  <a:t> enhancement  = many classes and generation mechanisms</a:t>
                </a:r>
                <a:r>
                  <a:rPr lang="el-GR" sz="1600" dirty="0"/>
                  <a:t>.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(B)</a:t>
                </a:r>
              </a:p>
              <a:p>
                <a:pPr marL="0" indent="0">
                  <a:buNone/>
                </a:pPr>
                <a:r>
                  <a:rPr lang="en-US" sz="1600" dirty="0"/>
                  <a:t>We recently showed two, relevant to </a:t>
                </a:r>
                <a:r>
                  <a:rPr lang="en-US" sz="1600" dirty="0" err="1"/>
                  <a:t>Qpar</a:t>
                </a:r>
                <a:r>
                  <a:rPr lang="en-US" sz="1600" dirty="0"/>
                  <a:t> shock dynamics:</a:t>
                </a:r>
              </a:p>
              <a:p>
                <a:pPr marL="0" indent="0">
                  <a:buNone/>
                </a:pPr>
                <a:r>
                  <a:rPr lang="en-US" sz="1600" dirty="0"/>
                  <a:t>Shock reformation </a:t>
                </a:r>
                <a:r>
                  <a:rPr lang="en-US" sz="1600" dirty="0">
                    <a:sym typeface="Wingdings" panose="05000000000000000000" pitchFamily="2" charset="2"/>
                  </a:rPr>
                  <a:t> Embedded plasmoids (SLAMS / old shock fronts : </a:t>
                </a:r>
                <a:r>
                  <a:rPr lang="en-US" sz="1600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n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↑</m:t>
                    </m:r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) &amp; “trapped” SW within evolving upstream waves (</a:t>
                </a:r>
                <a:r>
                  <a:rPr lang="en-US" sz="1600" dirty="0">
                    <a:solidFill>
                      <a:srgbClr val="00B0F0"/>
                    </a:solidFill>
                    <a:sym typeface="Wingdings" panose="05000000000000000000" pitchFamily="2" charset="2"/>
                  </a:rPr>
                  <a:t>n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↑</m:t>
                    </m:r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,</a:t>
                </a:r>
                <a:r>
                  <a:rPr lang="en-US" sz="16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V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↑</m:t>
                    </m:r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(C)</a:t>
                </a: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Jets in </a:t>
                </a:r>
                <a:r>
                  <a:rPr lang="en-US" sz="1600" dirty="0" err="1"/>
                  <a:t>Qpar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MSh</a:t>
                </a:r>
                <a:r>
                  <a:rPr lang="en-US" sz="1600" dirty="0"/>
                  <a:t> = different VDFs throughout their life </a:t>
                </a:r>
                <a:endParaRPr lang="el-GR" sz="1600" dirty="0"/>
              </a:p>
              <a:p>
                <a:pPr>
                  <a:buFontTx/>
                  <a:buChar char="-"/>
                </a:pPr>
                <a:r>
                  <a:rPr lang="en-US" sz="1600" dirty="0"/>
                  <a:t>“wrong” properties due to more than 1 plasma population co-existing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  <a:endParaRPr lang="el-GR" sz="1600" dirty="0"/>
              </a:p>
              <a:p>
                <a:pPr>
                  <a:buFontTx/>
                  <a:buChar char="-"/>
                </a:pPr>
                <a:r>
                  <a:rPr lang="en-US" sz="1600" dirty="0"/>
                  <a:t>Interaction with MSH magnetic field changing velocity direction</a:t>
                </a:r>
              </a:p>
              <a:p>
                <a:pPr>
                  <a:buFontTx/>
                  <a:buChar char="-"/>
                </a:pPr>
                <a:r>
                  <a:rPr lang="en-US" sz="1600" dirty="0"/>
                  <a:t>VDFs connected to wave generation</a:t>
                </a:r>
              </a:p>
              <a:p>
                <a:pPr>
                  <a:buFontTx/>
                  <a:buChar char="-"/>
                </a:pPr>
                <a:r>
                  <a:rPr lang="en-US" sz="1600" dirty="0"/>
                  <a:t>Consequences on statistics/properties (size, propagation time, ability to generate bow waves, etc.) </a:t>
                </a:r>
              </a:p>
              <a:p>
                <a:pPr marL="0" indent="0" algn="ctr">
                  <a:buNone/>
                </a:pPr>
                <a:r>
                  <a:rPr lang="en-US" sz="1600" u="sng" dirty="0"/>
                  <a:t>Future work</a:t>
                </a:r>
              </a:p>
              <a:p>
                <a:r>
                  <a:rPr lang="en-US" sz="1600" dirty="0"/>
                  <a:t>Statistics : Need more events (I have quite a few but process is hard to automate it and manual labor is painful)</a:t>
                </a:r>
              </a:p>
              <a:p>
                <a:r>
                  <a:rPr lang="en-US" sz="1600" dirty="0"/>
                  <a:t>Simulations : (TBD – Quite some interesting results already though </a:t>
                </a:r>
                <a:r>
                  <a:rPr lang="en-US" sz="1600" dirty="0">
                    <a:sym typeface="Wingdings" panose="05000000000000000000" pitchFamily="2" charset="2"/>
                  </a:rPr>
                  <a:t></a:t>
                </a:r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Investigation of wave generation (Eva: Jets &amp; Ida : </a:t>
                </a:r>
                <a:r>
                  <a:rPr lang="en-US" sz="1600" dirty="0" err="1"/>
                  <a:t>MSh</a:t>
                </a:r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820726"/>
                <a:ext cx="11041200" cy="5790288"/>
              </a:xfrm>
              <a:blipFill>
                <a:blip r:embed="rId2"/>
                <a:stretch>
                  <a:fillRect l="-221" t="-6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&amp; Conclusion</a:t>
            </a:r>
            <a:endParaRPr lang="sv-SE" dirty="0"/>
          </a:p>
        </p:txBody>
      </p:sp>
      <p:pic>
        <p:nvPicPr>
          <p:cNvPr id="1026" name="Picture 2" descr="KTH Logo Vector (.EPS) Free Downloa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" y="7649"/>
            <a:ext cx="546041" cy="6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8435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Partial moments</a:t>
            </a:r>
            <a:endParaRPr lang="sv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351F7-CB66-76B1-E7B7-48DD22A621C5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Raptis, Karlsson, et al,. 2022 | (Ongoing)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B7E275D-3B85-B79F-7A99-94418322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17" y="789089"/>
            <a:ext cx="9460766" cy="56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1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Magnetosheath Jets</a:t>
            </a:r>
            <a:endParaRPr lang="sv-SE" dirty="0"/>
          </a:p>
        </p:txBody>
      </p:sp>
      <p:pic>
        <p:nvPicPr>
          <p:cNvPr id="7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" y="1048108"/>
            <a:ext cx="5907024" cy="50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55581" y="6393025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000000"/>
                </a:solidFill>
              </a:rPr>
              <a:t>Plaschke</a:t>
            </a:r>
            <a:r>
              <a:rPr lang="en-US" sz="1100" dirty="0">
                <a:solidFill>
                  <a:srgbClr val="000000"/>
                </a:solidFill>
              </a:rPr>
              <a:t> F. et al. (2018); sketch by H. </a:t>
            </a:r>
            <a:r>
              <a:rPr lang="en-US" sz="1100" dirty="0" err="1">
                <a:solidFill>
                  <a:srgbClr val="000000"/>
                </a:solidFill>
              </a:rPr>
              <a:t>Hietala</a:t>
            </a:r>
            <a:r>
              <a:rPr lang="en-US" sz="1100" dirty="0">
                <a:solidFill>
                  <a:srgbClr val="000000"/>
                </a:solidFill>
              </a:rPr>
              <a:t> | Space Sci. Rev 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2262" y="1652637"/>
            <a:ext cx="452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Magnetosheath jets are </a:t>
            </a:r>
            <a:r>
              <a:rPr lang="en-US" b="1" dirty="0">
                <a:solidFill>
                  <a:srgbClr val="000000"/>
                </a:solidFill>
              </a:rPr>
              <a:t>transient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localized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enhancements</a:t>
            </a:r>
            <a:r>
              <a:rPr lang="en-US" dirty="0">
                <a:solidFill>
                  <a:srgbClr val="000000"/>
                </a:solidFill>
              </a:rPr>
              <a:t> of </a:t>
            </a:r>
            <a:r>
              <a:rPr lang="en-US" b="1" dirty="0">
                <a:solidFill>
                  <a:srgbClr val="000000"/>
                </a:solidFill>
              </a:rPr>
              <a:t>dynamic pressure </a:t>
            </a:r>
            <a:r>
              <a:rPr lang="en-US" dirty="0">
                <a:solidFill>
                  <a:srgbClr val="000000"/>
                </a:solidFill>
              </a:rPr>
              <a:t>(density and/or velocity increase)</a:t>
            </a:r>
          </a:p>
          <a:p>
            <a:pPr algn="ctr"/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9628" y="13707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Definition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72262" y="3941304"/>
            <a:ext cx="452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</a:rPr>
              <a:t>Radiation belts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Throat aurora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reconnection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penetration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Shock acceleration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surface </a:t>
            </a:r>
            <a:r>
              <a:rPr lang="en-US" i="1" dirty="0" err="1">
                <a:solidFill>
                  <a:srgbClr val="000000"/>
                </a:solidFill>
              </a:rPr>
              <a:t>eigenmodes</a:t>
            </a:r>
            <a:endParaRPr lang="en-US" i="1" dirty="0">
              <a:solidFill>
                <a:srgbClr val="000000"/>
              </a:solidFill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ULF waves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1166" y="358750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Related phenomena</a:t>
            </a:r>
            <a:endParaRPr lang="sv-SE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9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– references update (&gt;2019)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781640" y="1189705"/>
            <a:ext cx="741035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u="sng" dirty="0">
                <a:solidFill>
                  <a:srgbClr val="000000"/>
                </a:solidFill>
              </a:rPr>
              <a:t>Associated phenomena &amp; effects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Excitation</a:t>
            </a:r>
            <a:r>
              <a:rPr lang="en-US" sz="1500" dirty="0">
                <a:solidFill>
                  <a:srgbClr val="000000"/>
                </a:solidFill>
              </a:rPr>
              <a:t> of surface </a:t>
            </a:r>
            <a:r>
              <a:rPr lang="en-US" sz="1500" b="1" dirty="0" err="1">
                <a:solidFill>
                  <a:srgbClr val="000000"/>
                </a:solidFill>
              </a:rPr>
              <a:t>eigenmodes</a:t>
            </a:r>
            <a:r>
              <a:rPr lang="en-US" sz="1500" dirty="0">
                <a:solidFill>
                  <a:srgbClr val="000000"/>
                </a:solidFill>
              </a:rPr>
              <a:t> at magnetopause: </a:t>
            </a:r>
            <a:r>
              <a:rPr lang="en-US" sz="1500" dirty="0">
                <a:solidFill>
                  <a:srgbClr val="0070C0"/>
                </a:solidFill>
              </a:rPr>
              <a:t>Archer et al. (2019, 2021)</a:t>
            </a: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Mirror mode waves </a:t>
            </a:r>
            <a:r>
              <a:rPr lang="en-US" sz="1500" dirty="0">
                <a:solidFill>
                  <a:srgbClr val="000000"/>
                </a:solidFill>
              </a:rPr>
              <a:t>and jets 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Bianco-Cano et al. (2020)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Bursty </a:t>
            </a:r>
            <a:r>
              <a:rPr lang="en-US" sz="1500" b="1" dirty="0">
                <a:solidFill>
                  <a:srgbClr val="000000"/>
                </a:solidFill>
              </a:rPr>
              <a:t>magnetic reconnection</a:t>
            </a:r>
            <a:r>
              <a:rPr lang="en-US" sz="1500" dirty="0">
                <a:solidFill>
                  <a:srgbClr val="000000"/>
                </a:solidFill>
              </a:rPr>
              <a:t> at the Earth's magnetopause : </a:t>
            </a:r>
            <a:r>
              <a:rPr lang="en-US" sz="1500" dirty="0">
                <a:solidFill>
                  <a:srgbClr val="0070C0"/>
                </a:solidFill>
              </a:rPr>
              <a:t>Ng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Ground-based magnetometer </a:t>
            </a:r>
            <a:r>
              <a:rPr lang="en-US" sz="1500" dirty="0">
                <a:solidFill>
                  <a:srgbClr val="000000"/>
                </a:solidFill>
              </a:rPr>
              <a:t>response  : </a:t>
            </a:r>
            <a:r>
              <a:rPr lang="en-US" sz="1500" dirty="0" err="1">
                <a:solidFill>
                  <a:srgbClr val="0070C0"/>
                </a:solidFill>
              </a:rPr>
              <a:t>Norenius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Generation </a:t>
            </a:r>
            <a:r>
              <a:rPr lang="en-US" sz="1500" b="1" dirty="0">
                <a:solidFill>
                  <a:srgbClr val="000000"/>
                </a:solidFill>
              </a:rPr>
              <a:t>of Pi2 pulsations 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Katsavrias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 in jets, </a:t>
            </a:r>
            <a:r>
              <a:rPr lang="en-US" sz="1500" b="1" dirty="0" err="1">
                <a:solidFill>
                  <a:srgbClr val="000000"/>
                </a:solidFill>
              </a:rPr>
              <a:t>Bz</a:t>
            </a:r>
            <a:r>
              <a:rPr lang="en-US" sz="1500" b="1" dirty="0">
                <a:solidFill>
                  <a:srgbClr val="000000"/>
                </a:solidFill>
              </a:rPr>
              <a:t> variations near magnetopause</a:t>
            </a:r>
            <a:r>
              <a:rPr lang="en-US" sz="1500" dirty="0">
                <a:solidFill>
                  <a:srgbClr val="000000"/>
                </a:solidFill>
              </a:rPr>
              <a:t> : </a:t>
            </a:r>
            <a:r>
              <a:rPr lang="en-US" sz="1500" dirty="0" err="1">
                <a:solidFill>
                  <a:srgbClr val="0070C0"/>
                </a:solidFill>
              </a:rPr>
              <a:t>Vuorinen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algn="ctr"/>
            <a:r>
              <a:rPr lang="en-US" sz="1500" u="sng" dirty="0">
                <a:solidFill>
                  <a:srgbClr val="000000"/>
                </a:solidFill>
              </a:rPr>
              <a:t>Modeling &amp; formation</a:t>
            </a:r>
          </a:p>
          <a:p>
            <a:pPr algn="ctr"/>
            <a:endParaRPr lang="en-US" sz="1500" u="sng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Velocity &amp; magnetic field alignment </a:t>
            </a:r>
            <a:r>
              <a:rPr lang="en-US" sz="1500" dirty="0">
                <a:solidFill>
                  <a:srgbClr val="000000"/>
                </a:solidFill>
              </a:rPr>
              <a:t>in jets 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Plaschke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Classification</a:t>
            </a:r>
            <a:r>
              <a:rPr lang="en-US" sz="1500" dirty="0">
                <a:solidFill>
                  <a:srgbClr val="000000"/>
                </a:solidFill>
              </a:rPr>
              <a:t> of jets using MMS &amp; Neural Networks : </a:t>
            </a:r>
            <a:r>
              <a:rPr lang="en-US" sz="1500" dirty="0">
                <a:solidFill>
                  <a:srgbClr val="0070C0"/>
                </a:solidFill>
              </a:rPr>
              <a:t>Raptis et al. (2020a,</a:t>
            </a:r>
            <a:r>
              <a:rPr lang="en-US" sz="1500">
                <a:solidFill>
                  <a:srgbClr val="0070C0"/>
                </a:solidFill>
              </a:rPr>
              <a:t>2020b)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Comparison </a:t>
            </a:r>
            <a:r>
              <a:rPr lang="en-US" sz="1500" b="1" dirty="0">
                <a:solidFill>
                  <a:srgbClr val="000000"/>
                </a:solidFill>
              </a:rPr>
              <a:t>MMS vs simulations 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Palmroth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Solar wind effect </a:t>
            </a:r>
            <a:r>
              <a:rPr lang="en-US" sz="1500" dirty="0">
                <a:solidFill>
                  <a:srgbClr val="000000"/>
                </a:solidFill>
              </a:rPr>
              <a:t>on jet formation : </a:t>
            </a:r>
            <a:r>
              <a:rPr lang="en-US" sz="1500" dirty="0" err="1">
                <a:solidFill>
                  <a:srgbClr val="0070C0"/>
                </a:solidFill>
              </a:rPr>
              <a:t>LaMoury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Magnetosheath Jets and </a:t>
            </a:r>
            <a:r>
              <a:rPr lang="en-US" sz="1500" b="1" dirty="0">
                <a:solidFill>
                  <a:srgbClr val="000000"/>
                </a:solidFill>
              </a:rPr>
              <a:t>Plasmoids</a:t>
            </a:r>
            <a:r>
              <a:rPr lang="en-US" sz="1500" dirty="0">
                <a:solidFill>
                  <a:srgbClr val="000000"/>
                </a:solidFill>
              </a:rPr>
              <a:t> - Hybrid Simulations : </a:t>
            </a:r>
            <a:r>
              <a:rPr lang="en-US" sz="1500" dirty="0" err="1">
                <a:solidFill>
                  <a:srgbClr val="0070C0"/>
                </a:solidFill>
              </a:rPr>
              <a:t>Preisser</a:t>
            </a:r>
            <a:r>
              <a:rPr lang="en-US" sz="1500" dirty="0">
                <a:solidFill>
                  <a:srgbClr val="0070C0"/>
                </a:solidFill>
              </a:rPr>
              <a:t>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Formation</a:t>
            </a:r>
            <a:r>
              <a:rPr lang="en-US" sz="1500" dirty="0">
                <a:solidFill>
                  <a:srgbClr val="000000"/>
                </a:solidFill>
              </a:rPr>
              <a:t> of jets in </a:t>
            </a:r>
            <a:r>
              <a:rPr lang="en-US" sz="1500" b="1" dirty="0">
                <a:solidFill>
                  <a:srgbClr val="000000"/>
                </a:solidFill>
              </a:rPr>
              <a:t>Quasi-perpendicular </a:t>
            </a:r>
            <a:r>
              <a:rPr lang="en-US" sz="1500" b="1" dirty="0" err="1">
                <a:solidFill>
                  <a:srgbClr val="000000"/>
                </a:solidFill>
              </a:rPr>
              <a:t>magnetosheath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:  </a:t>
            </a:r>
            <a:r>
              <a:rPr lang="en-US" sz="1500" dirty="0" err="1">
                <a:solidFill>
                  <a:srgbClr val="0070C0"/>
                </a:solidFill>
              </a:rPr>
              <a:t>Primoz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30848"/>
            <a:ext cx="12219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And more : </a:t>
            </a:r>
            <a:r>
              <a:rPr lang="en-US" sz="1500" dirty="0">
                <a:solidFill>
                  <a:srgbClr val="0070C0"/>
                </a:solidFill>
              </a:rPr>
              <a:t>Liu et al. (2020a,2020b)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Omelchenko</a:t>
            </a:r>
            <a:r>
              <a:rPr lang="en-US" sz="1500" dirty="0">
                <a:solidFill>
                  <a:srgbClr val="0070C0"/>
                </a:solidFill>
              </a:rPr>
              <a:t> et al (2021)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Sibeck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Suni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Tinoco</a:t>
            </a:r>
            <a:r>
              <a:rPr lang="en-US" sz="1500" dirty="0">
                <a:solidFill>
                  <a:srgbClr val="0070C0"/>
                </a:solidFill>
              </a:rPr>
              <a:t>-Arenas et al. (2022) </a:t>
            </a:r>
            <a:r>
              <a:rPr lang="en-US" sz="1500" dirty="0">
                <a:solidFill>
                  <a:srgbClr val="000000"/>
                </a:solidFill>
              </a:rPr>
              <a:t>… etc. etc.  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endParaRPr lang="sv-SE" sz="15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079" y="2682806"/>
            <a:ext cx="44655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Jets Downstream of Collisionless Shocks</a:t>
            </a:r>
          </a:p>
          <a:p>
            <a:endParaRPr lang="en-US" u="sng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Plaschke et al. (2018)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https://link.springer.com/article/10.1007/s11214-018-0516-3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927107" y="2146434"/>
            <a:ext cx="854533" cy="5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667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76531" y="326003"/>
            <a:ext cx="36314" cy="576643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15618" y="1021659"/>
            <a:ext cx="11317653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-48741" y="6383142"/>
            <a:ext cx="4149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More information: Baker, et al. (2016) | Space </a:t>
            </a:r>
            <a:r>
              <a:rPr lang="en-US" sz="1100" dirty="0" err="1">
                <a:solidFill>
                  <a:srgbClr val="000000"/>
                </a:solidFill>
              </a:rPr>
              <a:t>Sci</a:t>
            </a:r>
            <a:r>
              <a:rPr lang="en-US" sz="1100" dirty="0">
                <a:solidFill>
                  <a:srgbClr val="000000"/>
                </a:solidFill>
              </a:rPr>
              <a:t> Rev 19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006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Always available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Decent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Can be good for statistics due to availability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2845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Very high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Able to resolve structures close to boundary surfaces (e.g. mix of plasma close to magnetopause, bow shock, foreshock etc.)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6481" y="308457"/>
            <a:ext cx="35525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Fast/Survey</a:t>
            </a:r>
            <a:r>
              <a:rPr lang="en-US" sz="2500" u="sng" dirty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68568" y="309977"/>
            <a:ext cx="2573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Burst</a:t>
            </a:r>
            <a:r>
              <a:rPr lang="en-US" sz="2500" u="sng" dirty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2845" y="3776322"/>
            <a:ext cx="5590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available all the time, mostly available close to vital mission objectives (magnetopause, diffusion regions, shock transitions etc.)</a:t>
            </a: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Hard to do proper large scale statistics due to biases generated from specific availability and manual choice of intervals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9006" y="4038282"/>
            <a:ext cx="55901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suitable for small scale studies</a:t>
            </a: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Could be misleading close to boundary surfaces (Magnetopause, Bow shock etc.)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71277" y="2175941"/>
            <a:ext cx="11293799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48742" y="1385873"/>
            <a:ext cx="2563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FGM (magnetic field):</a:t>
            </a:r>
          </a:p>
          <a:p>
            <a:r>
              <a:rPr lang="en-US" sz="1400" dirty="0">
                <a:solidFill>
                  <a:srgbClr val="000000"/>
                </a:solidFill>
              </a:rPr>
              <a:t>FPI (plasma moments | ions):</a:t>
            </a:r>
          </a:p>
          <a:p>
            <a:r>
              <a:rPr lang="en-US" sz="1400" dirty="0">
                <a:solidFill>
                  <a:srgbClr val="000000"/>
                </a:solidFill>
              </a:rPr>
              <a:t>EDP (electric field):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3995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0.0625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4.5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0.0313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1101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0.0078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0.15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 0.00012218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11509" y="1139574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82569" y="1140472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820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05" y="922122"/>
            <a:ext cx="3504981" cy="55841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SLAMS &amp; wave activity co-moving picture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74" y="1489835"/>
            <a:ext cx="3316785" cy="2165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21639" y="3875503"/>
            <a:ext cx="4113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u="sng" dirty="0">
                <a:solidFill>
                  <a:srgbClr val="000000"/>
                </a:solidFill>
              </a:rPr>
              <a:t>Evolution of SLAMS 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Interaction with upstream whistler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New peak /evolution*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Formation of embedded plasmoid (</a:t>
            </a:r>
            <a:r>
              <a:rPr lang="en-US" sz="1700" i="1" dirty="0">
                <a:solidFill>
                  <a:srgbClr val="000000"/>
                </a:solidFill>
              </a:rPr>
              <a:t>downstream density enhancement</a:t>
            </a:r>
            <a:r>
              <a:rPr lang="en-US" sz="1700" dirty="0">
                <a:solidFill>
                  <a:srgbClr val="000000"/>
                </a:solidFill>
              </a:rPr>
              <a:t>)**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4993247" y="2965450"/>
            <a:ext cx="3071253" cy="146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4042870" y="3835400"/>
            <a:ext cx="3879021" cy="1065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5604509" y="5080000"/>
            <a:ext cx="2034541" cy="204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150" y="6136657"/>
            <a:ext cx="500694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* See similar examples by Turner et al. (2021), Chen et al. (2021)</a:t>
            </a:r>
            <a:endParaRPr lang="sv-SE" sz="1300" dirty="0"/>
          </a:p>
        </p:txBody>
      </p:sp>
      <p:sp>
        <p:nvSpPr>
          <p:cNvPr id="10" name="Rectangle 9"/>
          <p:cNvSpPr/>
          <p:nvPr/>
        </p:nvSpPr>
        <p:spPr>
          <a:xfrm>
            <a:off x="0" y="6354008"/>
            <a:ext cx="32944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** See similar example by Liu et al. (2021)</a:t>
            </a:r>
            <a:endParaRPr lang="sv-SE" sz="1300" dirty="0"/>
          </a:p>
        </p:txBody>
      </p:sp>
    </p:spTree>
    <p:extLst>
      <p:ext uri="{BB962C8B-B14F-4D97-AF65-F5344CB8AC3E}">
        <p14:creationId xmlns:p14="http://schemas.microsoft.com/office/powerpoint/2010/main" val="70634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Observations of MMS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" y="1501140"/>
            <a:ext cx="4859438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101" y="1501140"/>
            <a:ext cx="4747065" cy="502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95" y="1092200"/>
            <a:ext cx="2763467" cy="180391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5407277" y="2024544"/>
            <a:ext cx="218440" cy="944880"/>
          </a:xfrm>
          <a:prstGeom prst="righ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ight Brace 8"/>
          <p:cNvSpPr/>
          <p:nvPr/>
        </p:nvSpPr>
        <p:spPr>
          <a:xfrm rot="5400000">
            <a:off x="6781960" y="1967976"/>
            <a:ext cx="218440" cy="1117634"/>
          </a:xfrm>
          <a:prstGeom prst="righ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572088" y="2650755"/>
            <a:ext cx="975272" cy="28548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</p:cNvCxnSpPr>
          <p:nvPr/>
        </p:nvCxnSpPr>
        <p:spPr>
          <a:xfrm>
            <a:off x="6891180" y="2636013"/>
            <a:ext cx="690237" cy="30022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90891" y="2992151"/>
                <a:ext cx="2400878" cy="3343800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Solar Wind: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en-US" sz="1400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~0</m:t>
                      </m:r>
                    </m:oMath>
                  </m:oMathPara>
                </a14:m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en-US" sz="14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sv-SE" sz="1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like distribution</a:t>
                </a:r>
                <a:endParaRPr lang="el-GR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l-GR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Foreshock </a:t>
                </a:r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Magnetosheath</a:t>
                </a:r>
                <a:endParaRPr lang="en-US" sz="1400" u="sng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(compressed – thermalized plasma)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sv-SE" sz="1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Thermalized distribution</a:t>
                </a:r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91" y="2992151"/>
                <a:ext cx="2400878" cy="3343800"/>
              </a:xfrm>
              <a:prstGeom prst="rect">
                <a:avLst/>
              </a:prstGeom>
              <a:blipFill>
                <a:blip r:embed="rId5"/>
                <a:stretch>
                  <a:fillRect t="-182"/>
                </a:stretch>
              </a:blipFill>
              <a:ln>
                <a:solidFill>
                  <a:srgbClr val="000000"/>
                </a:solidFill>
                <a:prstDash val="sysDash"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352241" y="892981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</a:t>
            </a:r>
            <a:endParaRPr lang="sv-SE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91180" y="8959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</a:t>
            </a:r>
            <a:endParaRPr lang="sv-SE" sz="12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DD7D6E-ED6E-4F0D-8907-B629D916A226}"/>
              </a:ext>
            </a:extLst>
          </p:cNvPr>
          <p:cNvSpPr/>
          <p:nvPr/>
        </p:nvSpPr>
        <p:spPr>
          <a:xfrm>
            <a:off x="6487054" y="1103913"/>
            <a:ext cx="551064" cy="1546842"/>
          </a:xfrm>
          <a:prstGeom prst="rect">
            <a:avLst/>
          </a:prstGeom>
          <a:gradFill flip="none" rotWithShape="1">
            <a:gsLst>
              <a:gs pos="0">
                <a:srgbClr val="5F5F5F">
                  <a:alpha val="20000"/>
                </a:srgbClr>
              </a:gs>
              <a:gs pos="100000">
                <a:srgbClr val="5F5F5F">
                  <a:alpha val="2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2271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98" y="666615"/>
            <a:ext cx="9062603" cy="5931619"/>
          </a:xfrm>
        </p:spPr>
      </p:pic>
    </p:spTree>
    <p:extLst>
      <p:ext uri="{BB962C8B-B14F-4D97-AF65-F5344CB8AC3E}">
        <p14:creationId xmlns:p14="http://schemas.microsoft.com/office/powerpoint/2010/main" val="343368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in-situ classification with MMS?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65000-9FD5-97FC-203D-76A77CD218F3}"/>
              </a:ext>
            </a:extLst>
          </p:cNvPr>
          <p:cNvSpPr txBox="1"/>
          <p:nvPr/>
        </p:nvSpPr>
        <p:spPr>
          <a:xfrm>
            <a:off x="0" y="6381057"/>
            <a:ext cx="61582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Raptis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Aminalragia-Giamini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et al. (2020) | Front. Astron. Space Sci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3C719-9FF9-1DA4-6240-C7D52B2A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70" y="2375531"/>
            <a:ext cx="6704828" cy="3158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198CC2-9195-E099-89B6-D1F6CA521661}"/>
              </a:ext>
            </a:extLst>
          </p:cNvPr>
          <p:cNvSpPr txBox="1"/>
          <p:nvPr/>
        </p:nvSpPr>
        <p:spPr>
          <a:xfrm>
            <a:off x="659255" y="1397644"/>
            <a:ext cx="1110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Not simultaneously upstream &amp; downstream measurements = Huge errors when using our only SW monitor</a:t>
            </a:r>
            <a:endParaRPr lang="LID4096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transitions with MMS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56" y="1014167"/>
            <a:ext cx="8116887" cy="53875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01670"/>
            <a:ext cx="3106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Figure taken from : Drew Turner’s talk | SWSG2021</a:t>
            </a:r>
            <a:endParaRPr lang="sv-SE" sz="10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54443" y="2517057"/>
            <a:ext cx="1882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Notice difference in the downstream plasma ?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058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>
                <a:solidFill>
                  <a:srgbClr val="FFC000"/>
                </a:solidFill>
              </a:rPr>
              <a:t>Encapsulated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Encapsulated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3503" y="5621570"/>
                <a:ext cx="2972034" cy="59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-like MSH plasma enclosed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3" y="5621570"/>
                <a:ext cx="2972034" cy="590033"/>
              </a:xfrm>
              <a:prstGeom prst="rect">
                <a:avLst/>
              </a:prstGeom>
              <a:blipFill>
                <a:blip r:embed="rId3"/>
                <a:stretch>
                  <a:fillRect l="-1025" t="-3093" b="-123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3502" y="1140543"/>
            <a:ext cx="2831690" cy="4031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Possibly of magnetospheric origin (Vortices, KH)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Maybe connected to flank </a:t>
            </a:r>
            <a:r>
              <a:rPr lang="en-US" sz="1600" dirty="0" err="1">
                <a:solidFill>
                  <a:srgbClr val="000000"/>
                </a:solidFill>
              </a:rPr>
              <a:t>Qpar</a:t>
            </a:r>
            <a:r>
              <a:rPr lang="en-US" sz="1600" dirty="0">
                <a:solidFill>
                  <a:srgbClr val="000000"/>
                </a:solidFill>
              </a:rPr>
              <a:t> shock (High </a:t>
            </a:r>
            <a:r>
              <a:rPr lang="en-US" sz="1600" dirty="0" err="1">
                <a:solidFill>
                  <a:srgbClr val="000000"/>
                </a:solidFill>
              </a:rPr>
              <a:t>By,Bz</a:t>
            </a:r>
            <a:r>
              <a:rPr lang="en-US" sz="1600" dirty="0">
                <a:solidFill>
                  <a:srgbClr val="000000"/>
                </a:solidFill>
              </a:rPr>
              <a:t> IMF)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Foreshock transient &amp; reconnection association [</a:t>
            </a:r>
            <a:r>
              <a:rPr lang="en-US" sz="1600" dirty="0" err="1">
                <a:solidFill>
                  <a:srgbClr val="000000"/>
                </a:solidFill>
              </a:rPr>
              <a:t>Kajdič</a:t>
            </a:r>
            <a:r>
              <a:rPr lang="en-US" sz="1600" dirty="0">
                <a:solidFill>
                  <a:srgbClr val="000000"/>
                </a:solidFill>
              </a:rPr>
              <a:t> et al 2021]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Mainly velocity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Typically density reduction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844135-C2C9-B64D-E614-52D1C0987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F1EB85-2622-8877-7D8F-858EA9FA74D6}"/>
              </a:ext>
            </a:extLst>
          </p:cNvPr>
          <p:cNvSpPr/>
          <p:nvPr/>
        </p:nvSpPr>
        <p:spPr>
          <a:xfrm>
            <a:off x="7414732" y="3407311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2310D28-4C7C-4DAD-8A93-EB3DDB535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859536"/>
            <a:ext cx="4162825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1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Jets</a:t>
            </a:r>
          </a:p>
          <a:p>
            <a:pPr marL="0" indent="0" algn="ctr">
              <a:buNone/>
            </a:pPr>
            <a:r>
              <a:rPr lang="en-US" sz="1500" dirty="0"/>
              <a:t>Classes &amp; Properties </a:t>
            </a:r>
            <a:r>
              <a:rPr lang="en-US" sz="1500" dirty="0">
                <a:solidFill>
                  <a:srgbClr val="E0E2D0"/>
                </a:solidFill>
              </a:rPr>
              <a:t>| Formation &amp; Evolution</a:t>
            </a:r>
          </a:p>
        </p:txBody>
      </p:sp>
    </p:spTree>
    <p:extLst>
      <p:ext uri="{BB962C8B-B14F-4D97-AF65-F5344CB8AC3E}">
        <p14:creationId xmlns:p14="http://schemas.microsoft.com/office/powerpoint/2010/main" val="372520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ow shock ske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77" y="934009"/>
            <a:ext cx="8288320" cy="50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324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Shock, Magnetosheath &amp; Jet classification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92397" y="3598502"/>
            <a:ext cx="18821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0000"/>
                </a:solidFill>
              </a:rPr>
              <a:t>”Jets found ~9 times more often in the </a:t>
            </a:r>
            <a:r>
              <a:rPr lang="en-US" sz="1400" i="1" dirty="0" err="1">
                <a:solidFill>
                  <a:srgbClr val="000000"/>
                </a:solidFill>
              </a:rPr>
              <a:t>Qpar</a:t>
            </a:r>
            <a:r>
              <a:rPr lang="en-US" sz="1400" i="1" dirty="0">
                <a:solidFill>
                  <a:srgbClr val="000000"/>
                </a:solidFill>
              </a:rPr>
              <a:t> MSH”</a:t>
            </a:r>
            <a:endParaRPr lang="en-US" sz="1400" i="1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>
                    <a:solidFill>
                      <a:srgbClr val="0070C0"/>
                    </a:solidFill>
                  </a:rPr>
                  <a:t>Qpar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en-US" sz="1400" i="1" dirty="0" err="1">
                    <a:solidFill>
                      <a:srgbClr val="FF0000"/>
                    </a:solidFill>
                  </a:rPr>
                  <a:t>Qperp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endParaRPr lang="en-US" sz="1400" i="1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sv-SE" sz="1400" dirty="0">
                    <a:solidFill>
                      <a:srgbClr val="000000"/>
                    </a:solidFill>
                  </a:rPr>
                  <a:t> is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angle</a:t>
                </a:r>
                <a:r>
                  <a:rPr lang="sv-SE" sz="1400" dirty="0">
                    <a:solidFill>
                      <a:srgbClr val="000000"/>
                    </a:solidFill>
                  </a:rPr>
                  <a:t>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sv-SE" sz="1400" dirty="0">
                    <a:solidFill>
                      <a:srgbClr val="000000"/>
                    </a:solidFill>
                  </a:rPr>
                  <a:t> the IMF and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shock’s</a:t>
                </a:r>
                <a:r>
                  <a:rPr lang="sv-SE" sz="1400" dirty="0">
                    <a:solidFill>
                      <a:srgbClr val="000000"/>
                    </a:solidFill>
                  </a:rPr>
                  <a:t> normal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vector</a:t>
                </a:r>
                <a:r>
                  <a:rPr lang="sv-SE" sz="1400" dirty="0">
                    <a:solidFill>
                      <a:srgbClr val="000000"/>
                    </a:solidFill>
                  </a:rPr>
                  <a:t>”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  <a:blipFill>
                <a:blip r:embed="rId7"/>
                <a:stretch>
                  <a:fillRect l="-658" t="-637" r="-3618" b="-57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63320" y="5942336"/>
            <a:ext cx="479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Karlsson, et al. (2020) | JGR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dirty="0" err="1">
                <a:solidFill>
                  <a:srgbClr val="000000"/>
                </a:solidFill>
              </a:rPr>
              <a:t>Aminalragia-Giamini</a:t>
            </a:r>
            <a:r>
              <a:rPr lang="en-US" sz="1000" dirty="0">
                <a:solidFill>
                  <a:srgbClr val="000000"/>
                </a:solidFill>
              </a:rPr>
              <a:t> et al. (2020) | Front. Astron. Space </a:t>
            </a:r>
            <a:r>
              <a:rPr lang="en-US" sz="1000" dirty="0" err="1">
                <a:solidFill>
                  <a:srgbClr val="000000"/>
                </a:solidFill>
              </a:rPr>
              <a:t>Sci</a:t>
            </a:r>
          </a:p>
          <a:p>
            <a:r>
              <a:rPr lang="en-US" sz="1000" dirty="0">
                <a:solidFill>
                  <a:srgbClr val="000000"/>
                </a:solidFill>
              </a:rPr>
              <a:t>Karlsson, </a:t>
            </a:r>
            <a:r>
              <a:rPr lang="en-US" sz="1000" b="1" dirty="0">
                <a:solidFill>
                  <a:srgbClr val="000000"/>
                </a:solidFill>
              </a:rPr>
              <a:t>Raptis </a:t>
            </a:r>
            <a:r>
              <a:rPr lang="en-US" sz="1000" dirty="0">
                <a:solidFill>
                  <a:srgbClr val="000000"/>
                </a:solidFill>
              </a:rPr>
              <a:t>et al. (2021) | JGR</a:t>
            </a:r>
          </a:p>
          <a:p>
            <a:r>
              <a:rPr lang="en-US" sz="1000" dirty="0" err="1">
                <a:solidFill>
                  <a:srgbClr val="000000"/>
                </a:solidFill>
              </a:rPr>
              <a:t>Kajdič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et al. (2021) | GRL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73152" y="4301269"/>
            <a:ext cx="12939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 err="1">
                <a:solidFill>
                  <a:srgbClr val="000000"/>
                </a:solidFill>
              </a:rPr>
              <a:t>Vuorinen</a:t>
            </a:r>
            <a:r>
              <a:rPr lang="en-US" sz="900" i="1" dirty="0">
                <a:solidFill>
                  <a:srgbClr val="000000"/>
                </a:solidFill>
              </a:rPr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66085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>
                <a:solidFill>
                  <a:srgbClr val="0070C0"/>
                </a:solidFill>
              </a:rPr>
              <a:t>Qpar</a:t>
            </a:r>
            <a:r>
              <a:rPr lang="sv-SE" sz="1600" dirty="0">
                <a:solidFill>
                  <a:srgbClr val="0070C0"/>
                </a:solidFill>
              </a:rPr>
              <a:t>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Quasi Parallel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blipFill>
                <a:blip r:embed="rId7"/>
                <a:stretch>
                  <a:fillRect l="-1429" t="-5357" r="-286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3502" y="1140543"/>
            <a:ext cx="2831690" cy="4031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Most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High dynamic pressure </a:t>
            </a:r>
            <a:endParaRPr lang="el-GR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Primarily Earthward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Associated with low temperature</a:t>
            </a:r>
            <a:r>
              <a:rPr lang="el-GR" sz="1600" dirty="0">
                <a:solidFill>
                  <a:srgbClr val="000000"/>
                </a:solidFill>
              </a:rPr>
              <a:t> (ΔΤ)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Associated with high |B|</a:t>
            </a:r>
            <a:r>
              <a:rPr lang="el-GR" sz="1600" dirty="0">
                <a:solidFill>
                  <a:srgbClr val="000000"/>
                </a:solidFill>
              </a:rPr>
              <a:t> &amp; ΔΒ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High |B|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Relevant to magnetospheric effects</a:t>
            </a:r>
            <a:endParaRPr lang="sv-SE" sz="1600" dirty="0">
              <a:solidFill>
                <a:srgbClr val="0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14732" y="2136775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CEB0C96-1C77-F8DD-3AED-688F31885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38" y="861740"/>
            <a:ext cx="4180640" cy="49891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EAD38E-D024-DAA5-2291-F8DEE6F66C30}"/>
              </a:ext>
            </a:extLst>
          </p:cNvPr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62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>
                <a:solidFill>
                  <a:srgbClr val="FF0000"/>
                </a:solidFill>
              </a:rPr>
              <a:t>Qperp</a:t>
            </a:r>
            <a:r>
              <a:rPr lang="sv-SE" sz="1600" dirty="0">
                <a:solidFill>
                  <a:srgbClr val="FF0000"/>
                </a:solidFill>
              </a:rPr>
              <a:t>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Quasi Perpendicular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blipFill>
                <a:blip r:embed="rId3"/>
                <a:stretch>
                  <a:fillRect l="-1429" t="-5357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3502" y="1140543"/>
            <a:ext cx="2831690" cy="378565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Less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Less Energetic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Mainly velocity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Very small duration (~4 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Could be connected to MSH reconnection or FTEs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Connection mirror mode waves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1B11B-91F4-FAC5-2172-17B3AF267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92D4E5-99BC-9A07-D0DB-AE8A934974A4}"/>
              </a:ext>
            </a:extLst>
          </p:cNvPr>
          <p:cNvSpPr/>
          <p:nvPr/>
        </p:nvSpPr>
        <p:spPr>
          <a:xfrm>
            <a:off x="7414732" y="2560286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6D54627-41EB-4B49-F807-0FE69D601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859536"/>
            <a:ext cx="4162825" cy="4992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7EE95D-A5F7-857B-9530-4D49A1479722}"/>
              </a:ext>
            </a:extLst>
          </p:cNvPr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>
                <a:solidFill>
                  <a:srgbClr val="7030A0"/>
                </a:solidFill>
              </a:rPr>
              <a:t>Boundary</a:t>
            </a:r>
            <a:r>
              <a:rPr lang="sv-SE" sz="1600" dirty="0">
                <a:solidFill>
                  <a:srgbClr val="7030A0"/>
                </a:solidFill>
              </a:rPr>
              <a:t>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Boundary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1399" y="5614181"/>
                <a:ext cx="3099134" cy="59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found in the boundary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9" y="5614181"/>
                <a:ext cx="3099134" cy="590033"/>
              </a:xfrm>
              <a:prstGeom prst="rect">
                <a:avLst/>
              </a:prstGeom>
              <a:blipFill>
                <a:blip r:embed="rId3"/>
                <a:stretch>
                  <a:fillRect l="-1181" t="-3093" b="-1134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3502" y="1140543"/>
            <a:ext cx="2831690" cy="4031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Hard to estimate their occurrence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Quite energetic and long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Similar properties to </a:t>
            </a:r>
            <a:r>
              <a:rPr lang="en-US" sz="1600" dirty="0" err="1">
                <a:solidFill>
                  <a:srgbClr val="000000"/>
                </a:solidFill>
              </a:rPr>
              <a:t>Qpar</a:t>
            </a:r>
            <a:r>
              <a:rPr lang="en-US" sz="1600" dirty="0">
                <a:solidFill>
                  <a:srgbClr val="000000"/>
                </a:solidFill>
              </a:rPr>
              <a:t> 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Could be geoeffective (GMAGs) [</a:t>
            </a:r>
            <a:r>
              <a:rPr lang="en-US" sz="1600" dirty="0" err="1">
                <a:solidFill>
                  <a:srgbClr val="000000"/>
                </a:solidFill>
              </a:rPr>
              <a:t>Norenius</a:t>
            </a:r>
            <a:r>
              <a:rPr lang="en-US" sz="1600" dirty="0">
                <a:solidFill>
                  <a:srgbClr val="000000"/>
                </a:solidFill>
              </a:rPr>
              <a:t> et al. 2021]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Maybe associated to pressure pulses of SW  [Archer et al. 2012]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7868E-93A4-74CA-AE01-91C135EC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09FE30-681D-0EAC-4783-AE445987ABBD}"/>
              </a:ext>
            </a:extLst>
          </p:cNvPr>
          <p:cNvSpPr/>
          <p:nvPr/>
        </p:nvSpPr>
        <p:spPr>
          <a:xfrm>
            <a:off x="7414732" y="2993425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00FB7-2842-561E-0350-5242643A3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859536"/>
            <a:ext cx="4162825" cy="49926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6D2B29-13C0-6632-37DD-BAD8201496E3}"/>
              </a:ext>
            </a:extLst>
          </p:cNvPr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45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– Jet Database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9" y="2068702"/>
            <a:ext cx="4963196" cy="327667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263015" y="2247174"/>
          <a:ext cx="331031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5570">
                  <a:extLst>
                    <a:ext uri="{9D8B030D-6E8A-4147-A177-3AD203B41FA5}">
                      <a16:colId xmlns:a16="http://schemas.microsoft.com/office/drawing/2014/main" val="3042613376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134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Qpar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423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0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Qperp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77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Boundary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3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Encapsulated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31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5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Close to BS / MP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495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65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Others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428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512443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611115" y="2322109"/>
            <a:ext cx="2358519" cy="63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39982" y="2030364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Jets with full burst data</a:t>
            </a:r>
            <a:endParaRPr lang="sv-SE" sz="1400" i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48741" y="5875231"/>
            <a:ext cx="41496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  <a:p>
            <a:pPr lvl="0"/>
            <a:r>
              <a:rPr lang="en-US" sz="1100" dirty="0" err="1">
                <a:solidFill>
                  <a:srgbClr val="000000"/>
                </a:solidFill>
              </a:rPr>
              <a:t>Palmroth</a:t>
            </a:r>
            <a:r>
              <a:rPr lang="en-US" sz="1100" dirty="0">
                <a:solidFill>
                  <a:srgbClr val="000000"/>
                </a:solidFill>
              </a:rPr>
              <a:t> M.,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</a:t>
            </a:r>
            <a:r>
              <a:rPr lang="en-US" sz="1100" dirty="0" err="1">
                <a:solidFill>
                  <a:srgbClr val="000000"/>
                </a:solidFill>
              </a:rPr>
              <a:t>Annales</a:t>
            </a:r>
            <a:endParaRPr lang="en-US" sz="1100" dirty="0">
              <a:solidFill>
                <a:srgbClr val="000000"/>
              </a:solidFill>
            </a:endParaRPr>
          </a:p>
          <a:p>
            <a:r>
              <a:rPr lang="en-US" sz="1100" dirty="0" err="1">
                <a:solidFill>
                  <a:srgbClr val="000000"/>
                </a:solidFill>
              </a:rPr>
              <a:t>Kajdic</a:t>
            </a:r>
            <a:r>
              <a:rPr lang="en-US" sz="1100" dirty="0">
                <a:solidFill>
                  <a:srgbClr val="000000"/>
                </a:solidFill>
              </a:rPr>
              <a:t> P.,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GRL</a:t>
            </a:r>
            <a:endParaRPr lang="el-GR" sz="1100" dirty="0">
              <a:solidFill>
                <a:srgbClr val="00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079155" y="765560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08356" y="1188636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91343" y="819304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Fast/Survey</a:t>
            </a:r>
            <a:r>
              <a:rPr lang="el-GR" b="1" u="sng" dirty="0">
                <a:solidFill>
                  <a:srgbClr val="000000"/>
                </a:solidFill>
              </a:rPr>
              <a:t> (</a:t>
            </a:r>
            <a:r>
              <a:rPr lang="en-US" b="1" u="sng" dirty="0">
                <a:solidFill>
                  <a:srgbClr val="000000"/>
                </a:solidFill>
              </a:rPr>
              <a:t>low res)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04508" y="81930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Burst (high res)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29270" y="17641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9/2015 - 9/2020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86297" y="6210300"/>
            <a:ext cx="3387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(2022) | Nat. </a:t>
            </a:r>
            <a:r>
              <a:rPr lang="en-US" sz="1100" dirty="0" err="1">
                <a:solidFill>
                  <a:srgbClr val="000000"/>
                </a:solidFill>
              </a:rPr>
              <a:t>Commun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86297" y="6383062"/>
            <a:ext cx="31309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T,, et al. (2022)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2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Jets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rgbClr val="E0E2D0"/>
                </a:solidFill>
              </a:rPr>
              <a:t>Classes &amp; Properties | </a:t>
            </a:r>
            <a:r>
              <a:rPr lang="en-US" sz="1500" dirty="0"/>
              <a:t>Formation &amp; Evolution</a:t>
            </a:r>
            <a:endParaRPr lang="en-US" sz="1500" dirty="0">
              <a:solidFill>
                <a:srgbClr val="E0E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9183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1743</Words>
  <Application>Microsoft Office PowerPoint</Application>
  <PresentationFormat>Widescreen</PresentationFormat>
  <Paragraphs>274</Paragraphs>
  <Slides>27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Times New Roman</vt:lpstr>
      <vt:lpstr>Wingdings</vt:lpstr>
      <vt:lpstr>KU Leuven</vt:lpstr>
      <vt:lpstr>Εικόνα Bitmap</vt:lpstr>
      <vt:lpstr>Magnetosheath Jets using MMS  Savvas Raptis  Division of Space and Plasma Physics KTH Royal Institute of Technology, Stockholm, Sweden      Swedish Space Plasma Meeting 2022 Umea, Sweden 09/06/2022</vt:lpstr>
      <vt:lpstr>Magnetosheath Jets</vt:lpstr>
      <vt:lpstr>PowerPoint Presentation</vt:lpstr>
      <vt:lpstr>Shock, Magnetosheath &amp; Jet classification</vt:lpstr>
      <vt:lpstr>Summarized properties – Quasi Parallel</vt:lpstr>
      <vt:lpstr>Summarized properties – Quasi Perpendicular</vt:lpstr>
      <vt:lpstr>Summarized properties – Boundary</vt:lpstr>
      <vt:lpstr>MMS – Jet Database</vt:lpstr>
      <vt:lpstr>PowerPoint Presentation</vt:lpstr>
      <vt:lpstr>How are these jets created (Qpar/Boundary) ?</vt:lpstr>
      <vt:lpstr>Shock Reformation &amp; Magnetosheath Jets</vt:lpstr>
      <vt:lpstr>PowerPoint Presentation</vt:lpstr>
      <vt:lpstr>Qpar Magnetosheath jet – Fast data</vt:lpstr>
      <vt:lpstr>Qpar Magnetosheath jet – Burst data</vt:lpstr>
      <vt:lpstr>PowerPoint Presentation</vt:lpstr>
      <vt:lpstr>Jet evolution in Qpar Magnetosheath</vt:lpstr>
      <vt:lpstr>Summary &amp; Conclusion</vt:lpstr>
      <vt:lpstr>PowerPoint Presentation</vt:lpstr>
      <vt:lpstr>Partial moments</vt:lpstr>
      <vt:lpstr>Jets – references update (&gt;2019)</vt:lpstr>
      <vt:lpstr>PowerPoint Presentation</vt:lpstr>
      <vt:lpstr>SLAMS &amp; wave activity co-moving picture</vt:lpstr>
      <vt:lpstr>General Observations of MMS</vt:lpstr>
      <vt:lpstr>Formation mechanism</vt:lpstr>
      <vt:lpstr>Why in-situ classification with MMS?</vt:lpstr>
      <vt:lpstr>Shock transitions with MMS</vt:lpstr>
      <vt:lpstr>Summarized properties – Encapsulated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2022-06-22T08:46:01Z</dcterms:modified>
</cp:coreProperties>
</file>